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2" r:id="rId2"/>
    <p:sldId id="257" r:id="rId3"/>
    <p:sldId id="263" r:id="rId4"/>
    <p:sldId id="258" r:id="rId5"/>
    <p:sldId id="260" r:id="rId6"/>
    <p:sldId id="265" r:id="rId7"/>
    <p:sldId id="266" r:id="rId8"/>
    <p:sldId id="261" r:id="rId9"/>
    <p:sldId id="264" r:id="rId10"/>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44" d="100"/>
          <a:sy n="144" d="100"/>
        </p:scale>
        <p:origin x="-2604" y="-96"/>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2017/5/27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2017/5/27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2017/5/27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2017/5/27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2017/5/27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2017/5/27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2017/5/27</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4" descr="C:\Users\stam\Documents\Tencent Files\1154677864\Image\C2C\0@(HXTEERW49WOW6`}KDFH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712" y="843559"/>
            <a:ext cx="5256584" cy="333136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539552" y="195486"/>
            <a:ext cx="1656184" cy="369332"/>
          </a:xfrm>
          <a:prstGeom prst="rect">
            <a:avLst/>
          </a:prstGeom>
          <a:noFill/>
        </p:spPr>
        <p:txBody>
          <a:bodyPr wrap="square" rtlCol="0">
            <a:spAutoFit/>
          </a:bodyPr>
          <a:lstStyle/>
          <a:p>
            <a:r>
              <a:rPr lang="zh-CN" altLang="en-US" b="1" dirty="0" smtClean="0">
                <a:solidFill>
                  <a:schemeClr val="bg1"/>
                </a:solidFill>
                <a:latin typeface="微软雅黑" pitchFamily="34" charset="-122"/>
                <a:ea typeface="微软雅黑" pitchFamily="34" charset="-122"/>
              </a:rPr>
              <a:t>主界面</a:t>
            </a:r>
            <a:endParaRPr lang="zh-CN" altLang="en-US" b="1" dirty="0">
              <a:solidFill>
                <a:schemeClr val="bg1"/>
              </a:solidFill>
              <a:latin typeface="微软雅黑" pitchFamily="34" charset="-122"/>
              <a:ea typeface="微软雅黑" pitchFamily="34" charset="-122"/>
            </a:endParaRPr>
          </a:p>
        </p:txBody>
      </p:sp>
      <p:sp>
        <p:nvSpPr>
          <p:cNvPr id="4" name="TextBox 3"/>
          <p:cNvSpPr txBox="1"/>
          <p:nvPr/>
        </p:nvSpPr>
        <p:spPr>
          <a:xfrm>
            <a:off x="1979712" y="4299942"/>
            <a:ext cx="5616624" cy="430887"/>
          </a:xfrm>
          <a:prstGeom prst="rect">
            <a:avLst/>
          </a:prstGeom>
          <a:noFill/>
        </p:spPr>
        <p:txBody>
          <a:bodyPr wrap="square" rtlCol="0">
            <a:spAutoFit/>
          </a:bodyPr>
          <a:lstStyle/>
          <a:p>
            <a:r>
              <a:rPr lang="zh-CN" altLang="en-US" sz="1100" dirty="0" smtClean="0">
                <a:solidFill>
                  <a:schemeClr val="bg1"/>
                </a:solidFill>
                <a:latin typeface="微软雅黑" pitchFamily="34" charset="-122"/>
                <a:ea typeface="微软雅黑" pitchFamily="34" charset="-122"/>
              </a:rPr>
              <a:t>主页面默认圆环居住，显示核心频率，核心温度以及显存占用率，从上往下依次为当前，最大及最小。软件同时支持</a:t>
            </a:r>
            <a:r>
              <a:rPr lang="en-US" altLang="zh-CN" sz="1100" dirty="0" smtClean="0">
                <a:solidFill>
                  <a:schemeClr val="bg1"/>
                </a:solidFill>
                <a:latin typeface="微软雅黑" pitchFamily="34" charset="-122"/>
                <a:ea typeface="微软雅黑" pitchFamily="34" charset="-122"/>
              </a:rPr>
              <a:t>LCD</a:t>
            </a:r>
            <a:r>
              <a:rPr lang="zh-CN" altLang="en-US" sz="1100" dirty="0" smtClean="0">
                <a:solidFill>
                  <a:schemeClr val="bg1"/>
                </a:solidFill>
                <a:latin typeface="微软雅黑" pitchFamily="34" charset="-122"/>
                <a:ea typeface="微软雅黑" pitchFamily="34" charset="-122"/>
              </a:rPr>
              <a:t>及</a:t>
            </a:r>
            <a:r>
              <a:rPr lang="en-US" altLang="zh-CN" sz="1100" dirty="0" smtClean="0">
                <a:solidFill>
                  <a:schemeClr val="bg1"/>
                </a:solidFill>
                <a:latin typeface="微软雅黑" pitchFamily="34" charset="-122"/>
                <a:ea typeface="微软雅黑" pitchFamily="34" charset="-122"/>
              </a:rPr>
              <a:t>LED</a:t>
            </a:r>
            <a:r>
              <a:rPr lang="zh-CN" altLang="en-US" sz="1100" dirty="0" smtClean="0">
                <a:solidFill>
                  <a:schemeClr val="bg1"/>
                </a:solidFill>
                <a:latin typeface="微软雅黑" pitchFamily="34" charset="-122"/>
                <a:ea typeface="微软雅黑" pitchFamily="34" charset="-122"/>
              </a:rPr>
              <a:t>的调节，如显卡无上述调节功能，按钮默认隐藏。</a:t>
            </a:r>
          </a:p>
        </p:txBody>
      </p:sp>
      <p:cxnSp>
        <p:nvCxnSpPr>
          <p:cNvPr id="5" name="直接连接符 4"/>
          <p:cNvCxnSpPr/>
          <p:nvPr/>
        </p:nvCxnSpPr>
        <p:spPr>
          <a:xfrm>
            <a:off x="7236296" y="1275606"/>
            <a:ext cx="936104"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7236296" y="1491630"/>
            <a:ext cx="936104"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236296" y="1707654"/>
            <a:ext cx="936104"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8172400" y="1168464"/>
            <a:ext cx="720080" cy="646331"/>
          </a:xfrm>
          <a:prstGeom prst="rect">
            <a:avLst/>
          </a:prstGeom>
          <a:noFill/>
        </p:spPr>
        <p:txBody>
          <a:bodyPr wrap="square" rtlCol="0">
            <a:spAutoFit/>
          </a:bodyPr>
          <a:lstStyle/>
          <a:p>
            <a:r>
              <a:rPr lang="zh-CN" altLang="en-US" sz="1200" dirty="0" smtClean="0">
                <a:solidFill>
                  <a:schemeClr val="bg1"/>
                </a:solidFill>
                <a:latin typeface="微软雅黑" pitchFamily="34" charset="-122"/>
                <a:ea typeface="微软雅黑" pitchFamily="34" charset="-122"/>
              </a:rPr>
              <a:t>设置</a:t>
            </a:r>
            <a:endParaRPr lang="en-US" altLang="zh-CN" sz="1200" dirty="0" smtClean="0">
              <a:solidFill>
                <a:schemeClr val="bg1"/>
              </a:solidFill>
              <a:latin typeface="微软雅黑" pitchFamily="34" charset="-122"/>
              <a:ea typeface="微软雅黑" pitchFamily="34" charset="-122"/>
            </a:endParaRPr>
          </a:p>
          <a:p>
            <a:r>
              <a:rPr lang="zh-CN" altLang="en-US" sz="1200" dirty="0">
                <a:solidFill>
                  <a:schemeClr val="bg1"/>
                </a:solidFill>
                <a:latin typeface="微软雅黑" pitchFamily="34" charset="-122"/>
                <a:ea typeface="微软雅黑" pitchFamily="34" charset="-122"/>
              </a:rPr>
              <a:t>最小</a:t>
            </a:r>
            <a:r>
              <a:rPr lang="zh-CN" altLang="en-US" sz="1200" dirty="0" smtClean="0">
                <a:solidFill>
                  <a:schemeClr val="bg1"/>
                </a:solidFill>
                <a:latin typeface="微软雅黑" pitchFamily="34" charset="-122"/>
                <a:ea typeface="微软雅黑" pitchFamily="34" charset="-122"/>
              </a:rPr>
              <a:t>化</a:t>
            </a:r>
            <a:endParaRPr lang="en-US" altLang="zh-CN" sz="1200" dirty="0" smtClean="0">
              <a:solidFill>
                <a:schemeClr val="bg1"/>
              </a:solidFill>
              <a:latin typeface="微软雅黑" pitchFamily="34" charset="-122"/>
              <a:ea typeface="微软雅黑" pitchFamily="34" charset="-122"/>
            </a:endParaRPr>
          </a:p>
          <a:p>
            <a:r>
              <a:rPr lang="zh-CN" altLang="en-US" sz="1200" dirty="0">
                <a:solidFill>
                  <a:schemeClr val="bg1"/>
                </a:solidFill>
                <a:latin typeface="微软雅黑" pitchFamily="34" charset="-122"/>
                <a:ea typeface="微软雅黑" pitchFamily="34" charset="-122"/>
              </a:rPr>
              <a:t>关闭</a:t>
            </a:r>
            <a:endParaRPr lang="zh-CN" altLang="en-US" sz="1200" dirty="0" smtClean="0">
              <a:solidFill>
                <a:schemeClr val="bg1"/>
              </a:solidFill>
              <a:latin typeface="微软雅黑" pitchFamily="34" charset="-122"/>
              <a:ea typeface="微软雅黑" pitchFamily="34" charset="-122"/>
            </a:endParaRPr>
          </a:p>
        </p:txBody>
      </p:sp>
      <p:sp>
        <p:nvSpPr>
          <p:cNvPr id="9" name="TextBox 8"/>
          <p:cNvSpPr txBox="1"/>
          <p:nvPr/>
        </p:nvSpPr>
        <p:spPr>
          <a:xfrm>
            <a:off x="4837923" y="433146"/>
            <a:ext cx="1822309" cy="276999"/>
          </a:xfrm>
          <a:prstGeom prst="rect">
            <a:avLst/>
          </a:prstGeom>
          <a:noFill/>
        </p:spPr>
        <p:txBody>
          <a:bodyPr wrap="square" rtlCol="0">
            <a:spAutoFit/>
          </a:bodyPr>
          <a:lstStyle/>
          <a:p>
            <a:r>
              <a:rPr lang="en-US" altLang="zh-CN" sz="1200" dirty="0" smtClean="0">
                <a:solidFill>
                  <a:schemeClr val="bg1"/>
                </a:solidFill>
                <a:latin typeface="微软雅黑" pitchFamily="34" charset="-122"/>
                <a:ea typeface="微软雅黑" pitchFamily="34" charset="-122"/>
              </a:rPr>
              <a:t>LED</a:t>
            </a:r>
            <a:r>
              <a:rPr lang="zh-CN" altLang="en-US" sz="1200" dirty="0" smtClean="0">
                <a:solidFill>
                  <a:schemeClr val="bg1"/>
                </a:solidFill>
                <a:latin typeface="微软雅黑" pitchFamily="34" charset="-122"/>
                <a:ea typeface="微软雅黑" pitchFamily="34" charset="-122"/>
              </a:rPr>
              <a:t>设定       </a:t>
            </a:r>
            <a:r>
              <a:rPr lang="en-US" altLang="zh-CN" sz="1200" dirty="0" smtClean="0">
                <a:solidFill>
                  <a:schemeClr val="bg1"/>
                </a:solidFill>
                <a:latin typeface="微软雅黑" pitchFamily="34" charset="-122"/>
                <a:ea typeface="微软雅黑" pitchFamily="34" charset="-122"/>
              </a:rPr>
              <a:t>LCD</a:t>
            </a:r>
            <a:r>
              <a:rPr lang="zh-CN" altLang="en-US" sz="1200" dirty="0" smtClean="0">
                <a:solidFill>
                  <a:schemeClr val="bg1"/>
                </a:solidFill>
                <a:latin typeface="微软雅黑" pitchFamily="34" charset="-122"/>
                <a:ea typeface="微软雅黑" pitchFamily="34" charset="-122"/>
              </a:rPr>
              <a:t>设定</a:t>
            </a:r>
          </a:p>
        </p:txBody>
      </p:sp>
      <p:cxnSp>
        <p:nvCxnSpPr>
          <p:cNvPr id="10" name="直接连接符 9"/>
          <p:cNvCxnSpPr/>
          <p:nvPr/>
        </p:nvCxnSpPr>
        <p:spPr>
          <a:xfrm flipV="1">
            <a:off x="5281025" y="710145"/>
            <a:ext cx="0" cy="205421"/>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6156176" y="710145"/>
            <a:ext cx="0" cy="205421"/>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3851920" y="627534"/>
            <a:ext cx="0" cy="493454"/>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2843808" y="433146"/>
            <a:ext cx="1152128" cy="276999"/>
          </a:xfrm>
          <a:prstGeom prst="rect">
            <a:avLst/>
          </a:prstGeom>
          <a:noFill/>
        </p:spPr>
        <p:txBody>
          <a:bodyPr wrap="square" rtlCol="0">
            <a:spAutoFit/>
          </a:bodyPr>
          <a:lstStyle/>
          <a:p>
            <a:r>
              <a:rPr lang="zh-CN" altLang="en-US" sz="1200" dirty="0" smtClean="0">
                <a:solidFill>
                  <a:schemeClr val="bg1"/>
                </a:solidFill>
                <a:latin typeface="微软雅黑" pitchFamily="34" charset="-122"/>
                <a:ea typeface="微软雅黑" pitchFamily="34" charset="-122"/>
              </a:rPr>
              <a:t>基本信息按钮</a:t>
            </a:r>
          </a:p>
        </p:txBody>
      </p:sp>
    </p:spTree>
    <p:extLst>
      <p:ext uri="{BB962C8B-B14F-4D97-AF65-F5344CB8AC3E}">
        <p14:creationId xmlns:p14="http://schemas.microsoft.com/office/powerpoint/2010/main" val="29655563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9"/>
          <p:cNvSpPr>
            <a:spLocks noChangeArrowheads="1"/>
          </p:cNvSpPr>
          <p:nvPr/>
        </p:nvSpPr>
        <p:spPr bwMode="auto">
          <a:xfrm>
            <a:off x="1979713" y="498185"/>
            <a:ext cx="625586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800" b="0" i="0" u="none" strike="noStrike" cap="none" normalizeH="0" baseline="0" smtClean="0">
                <a:ln>
                  <a:noFill/>
                </a:ln>
                <a:solidFill>
                  <a:schemeClr val="tx1"/>
                </a:solidFill>
                <a:effectLst/>
                <a:latin typeface="Arial" charset="0"/>
                <a:ea typeface="宋体" charset="-122"/>
                <a:cs typeface="宋体" charset="-122"/>
              </a:rPr>
              <a:t/>
            </a:r>
            <a:br>
              <a:rPr kumimoji="0" lang="zh-CN" altLang="zh-CN" sz="1800" b="0" i="0" u="none" strike="noStrike" cap="none" normalizeH="0" baseline="0" smtClean="0">
                <a:ln>
                  <a:noFill/>
                </a:ln>
                <a:solidFill>
                  <a:schemeClr val="tx1"/>
                </a:solidFill>
                <a:effectLst/>
                <a:latin typeface="Arial" charset="0"/>
                <a:ea typeface="宋体" charset="-122"/>
                <a:cs typeface="宋体" charset="-122"/>
              </a:rPr>
            </a:br>
            <a:endParaRPr kumimoji="0" lang="zh-CN" altLang="zh-CN" sz="1800" b="0" i="0" u="none" strike="noStrike" cap="none" normalizeH="0" baseline="0" smtClean="0">
              <a:ln>
                <a:noFill/>
              </a:ln>
              <a:solidFill>
                <a:schemeClr val="tx1"/>
              </a:solidFill>
              <a:effectLst/>
              <a:latin typeface="Arial" charset="0"/>
              <a:ea typeface="宋体" charset="-122"/>
              <a:cs typeface="宋体" charset="-122"/>
            </a:endParaRPr>
          </a:p>
        </p:txBody>
      </p:sp>
      <p:pic>
        <p:nvPicPr>
          <p:cNvPr id="22" name="Picture 12" descr="C:\Users\stam\Documents\Tencent Files\1154677864\Image\C2C\%PN0{}{K[W2[I](O1~VZG6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712" y="843559"/>
            <a:ext cx="5256584" cy="333136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539552" y="195486"/>
            <a:ext cx="1368152" cy="369332"/>
          </a:xfrm>
          <a:prstGeom prst="rect">
            <a:avLst/>
          </a:prstGeom>
          <a:noFill/>
        </p:spPr>
        <p:txBody>
          <a:bodyPr wrap="square" rtlCol="0">
            <a:spAutoFit/>
          </a:bodyPr>
          <a:lstStyle/>
          <a:p>
            <a:r>
              <a:rPr lang="en-US" altLang="zh-CN" b="1" dirty="0" smtClean="0">
                <a:solidFill>
                  <a:schemeClr val="bg1"/>
                </a:solidFill>
                <a:latin typeface="微软雅黑" pitchFamily="34" charset="-122"/>
                <a:ea typeface="微软雅黑" pitchFamily="34" charset="-122"/>
              </a:rPr>
              <a:t>LED</a:t>
            </a:r>
            <a:r>
              <a:rPr lang="zh-CN" altLang="en-US" b="1" dirty="0" smtClean="0">
                <a:solidFill>
                  <a:schemeClr val="bg1"/>
                </a:solidFill>
                <a:latin typeface="微软雅黑" pitchFamily="34" charset="-122"/>
                <a:ea typeface="微软雅黑" pitchFamily="34" charset="-122"/>
              </a:rPr>
              <a:t>界面</a:t>
            </a:r>
            <a:endParaRPr lang="zh-CN" altLang="en-US" b="1" dirty="0">
              <a:solidFill>
                <a:schemeClr val="bg1"/>
              </a:solidFill>
              <a:latin typeface="微软雅黑" pitchFamily="34" charset="-122"/>
              <a:ea typeface="微软雅黑" pitchFamily="34" charset="-122"/>
            </a:endParaRPr>
          </a:p>
        </p:txBody>
      </p:sp>
      <p:cxnSp>
        <p:nvCxnSpPr>
          <p:cNvPr id="28" name="直接连接符 27"/>
          <p:cNvCxnSpPr/>
          <p:nvPr/>
        </p:nvCxnSpPr>
        <p:spPr>
          <a:xfrm>
            <a:off x="6588224" y="3075806"/>
            <a:ext cx="936104"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7587502" y="2931116"/>
            <a:ext cx="1556497" cy="438582"/>
          </a:xfrm>
          <a:prstGeom prst="rect">
            <a:avLst/>
          </a:prstGeom>
          <a:noFill/>
        </p:spPr>
        <p:txBody>
          <a:bodyPr wrap="square" rtlCol="0">
            <a:spAutoFit/>
          </a:bodyPr>
          <a:lstStyle/>
          <a:p>
            <a:r>
              <a:rPr lang="zh-CN" altLang="en-US" sz="1200" b="1" dirty="0" smtClean="0">
                <a:solidFill>
                  <a:schemeClr val="bg1"/>
                </a:solidFill>
                <a:latin typeface="微软雅黑" pitchFamily="34" charset="-122"/>
                <a:ea typeface="微软雅黑" pitchFamily="34" charset="-122"/>
              </a:rPr>
              <a:t>颜色复位按钮</a:t>
            </a:r>
            <a:endParaRPr lang="en-US" altLang="zh-CN" sz="1200" b="1" dirty="0" smtClean="0">
              <a:solidFill>
                <a:schemeClr val="bg1"/>
              </a:solidFill>
              <a:latin typeface="微软雅黑" pitchFamily="34" charset="-122"/>
              <a:ea typeface="微软雅黑" pitchFamily="34" charset="-122"/>
            </a:endParaRPr>
          </a:p>
          <a:p>
            <a:r>
              <a:rPr lang="zh-CN" altLang="en-US" sz="1050" dirty="0" smtClean="0">
                <a:solidFill>
                  <a:schemeClr val="bg1"/>
                </a:solidFill>
                <a:latin typeface="微软雅黑" pitchFamily="34" charset="-122"/>
                <a:ea typeface="微软雅黑" pitchFamily="34" charset="-122"/>
              </a:rPr>
              <a:t>清除所有自定义颜色</a:t>
            </a:r>
            <a:endParaRPr lang="zh-CN" altLang="en-US" sz="1050" dirty="0">
              <a:solidFill>
                <a:schemeClr val="bg1"/>
              </a:solidFill>
              <a:latin typeface="微软雅黑" pitchFamily="34" charset="-122"/>
              <a:ea typeface="微软雅黑" pitchFamily="34" charset="-122"/>
            </a:endParaRPr>
          </a:p>
        </p:txBody>
      </p:sp>
      <p:cxnSp>
        <p:nvCxnSpPr>
          <p:cNvPr id="33" name="直接连接符 32"/>
          <p:cNvCxnSpPr/>
          <p:nvPr/>
        </p:nvCxnSpPr>
        <p:spPr>
          <a:xfrm>
            <a:off x="1259632" y="2859782"/>
            <a:ext cx="936104"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467544" y="2737400"/>
            <a:ext cx="1368152" cy="438582"/>
          </a:xfrm>
          <a:prstGeom prst="rect">
            <a:avLst/>
          </a:prstGeom>
          <a:noFill/>
        </p:spPr>
        <p:txBody>
          <a:bodyPr wrap="square" rtlCol="0">
            <a:spAutoFit/>
          </a:bodyPr>
          <a:lstStyle/>
          <a:p>
            <a:r>
              <a:rPr lang="zh-CN" altLang="en-US" sz="1200" b="1" dirty="0" smtClean="0">
                <a:solidFill>
                  <a:schemeClr val="bg1"/>
                </a:solidFill>
                <a:latin typeface="微软雅黑" pitchFamily="34" charset="-122"/>
                <a:ea typeface="微软雅黑" pitchFamily="34" charset="-122"/>
              </a:rPr>
              <a:t>颜色滑块</a:t>
            </a:r>
            <a:endParaRPr lang="en-US" altLang="zh-CN" sz="1200" b="1" dirty="0" smtClean="0">
              <a:solidFill>
                <a:schemeClr val="bg1"/>
              </a:solidFill>
              <a:latin typeface="微软雅黑" pitchFamily="34" charset="-122"/>
              <a:ea typeface="微软雅黑" pitchFamily="34" charset="-122"/>
            </a:endParaRPr>
          </a:p>
          <a:p>
            <a:r>
              <a:rPr lang="zh-CN" altLang="en-US" sz="1050" dirty="0" smtClean="0">
                <a:solidFill>
                  <a:schemeClr val="bg1"/>
                </a:solidFill>
                <a:latin typeface="微软雅黑" pitchFamily="34" charset="-122"/>
                <a:ea typeface="微软雅黑" pitchFamily="34" charset="-122"/>
              </a:rPr>
              <a:t>拖动以选取颜色</a:t>
            </a:r>
          </a:p>
        </p:txBody>
      </p:sp>
      <p:cxnSp>
        <p:nvCxnSpPr>
          <p:cNvPr id="37" name="直接连接符 36"/>
          <p:cNvCxnSpPr/>
          <p:nvPr/>
        </p:nvCxnSpPr>
        <p:spPr>
          <a:xfrm flipV="1">
            <a:off x="3284240" y="3219822"/>
            <a:ext cx="0" cy="144016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2771800" y="4681835"/>
            <a:ext cx="1076300" cy="276999"/>
          </a:xfrm>
          <a:prstGeom prst="rect">
            <a:avLst/>
          </a:prstGeom>
          <a:noFill/>
        </p:spPr>
        <p:txBody>
          <a:bodyPr wrap="square" rtlCol="0">
            <a:spAutoFit/>
          </a:bodyPr>
          <a:lstStyle/>
          <a:p>
            <a:pPr algn="ctr"/>
            <a:r>
              <a:rPr lang="en-US" altLang="zh-CN" sz="1200" b="1" dirty="0" smtClean="0">
                <a:solidFill>
                  <a:schemeClr val="bg1"/>
                </a:solidFill>
                <a:latin typeface="微软雅黑" pitchFamily="34" charset="-122"/>
                <a:ea typeface="微软雅黑" pitchFamily="34" charset="-122"/>
              </a:rPr>
              <a:t>RGB</a:t>
            </a:r>
            <a:r>
              <a:rPr lang="zh-CN" altLang="en-US" sz="1200" b="1" dirty="0" smtClean="0">
                <a:solidFill>
                  <a:schemeClr val="bg1"/>
                </a:solidFill>
                <a:latin typeface="微软雅黑" pitchFamily="34" charset="-122"/>
                <a:ea typeface="微软雅黑" pitchFamily="34" charset="-122"/>
              </a:rPr>
              <a:t>数值</a:t>
            </a:r>
          </a:p>
        </p:txBody>
      </p:sp>
      <p:sp>
        <p:nvSpPr>
          <p:cNvPr id="19" name="TextBox 18"/>
          <p:cNvSpPr txBox="1"/>
          <p:nvPr/>
        </p:nvSpPr>
        <p:spPr>
          <a:xfrm>
            <a:off x="3633986" y="4275261"/>
            <a:ext cx="5618534" cy="769441"/>
          </a:xfrm>
          <a:prstGeom prst="rect">
            <a:avLst/>
          </a:prstGeom>
          <a:noFill/>
        </p:spPr>
        <p:txBody>
          <a:bodyPr wrap="square" rtlCol="0">
            <a:spAutoFit/>
          </a:bodyPr>
          <a:lstStyle/>
          <a:p>
            <a:r>
              <a:rPr lang="zh-CN" altLang="en-US" sz="1100" b="1" dirty="0" smtClean="0">
                <a:solidFill>
                  <a:schemeClr val="bg1"/>
                </a:solidFill>
                <a:latin typeface="微软雅黑" pitchFamily="34" charset="-122"/>
                <a:ea typeface="微软雅黑" pitchFamily="34" charset="-122"/>
              </a:rPr>
              <a:t>如何选取颜色</a:t>
            </a:r>
            <a:r>
              <a:rPr lang="zh-CN" altLang="en-US" sz="1100" dirty="0" smtClean="0">
                <a:solidFill>
                  <a:schemeClr val="bg1"/>
                </a:solidFill>
                <a:latin typeface="微软雅黑" pitchFamily="34" charset="-122"/>
                <a:ea typeface="微软雅黑" pitchFamily="34" charset="-122"/>
              </a:rPr>
              <a:t>：按鼠标左键选取颜色，选中的色块左上角会有白色三角标记。</a:t>
            </a:r>
            <a:endParaRPr lang="en-US" altLang="zh-CN" sz="1100" dirty="0" smtClean="0">
              <a:solidFill>
                <a:schemeClr val="bg1"/>
              </a:solidFill>
              <a:latin typeface="微软雅黑" pitchFamily="34" charset="-122"/>
              <a:ea typeface="微软雅黑" pitchFamily="34" charset="-122"/>
            </a:endParaRPr>
          </a:p>
          <a:p>
            <a:r>
              <a:rPr lang="zh-CN" altLang="en-US" sz="1100" b="1" dirty="0" smtClean="0">
                <a:solidFill>
                  <a:schemeClr val="bg1"/>
                </a:solidFill>
                <a:latin typeface="微软雅黑" pitchFamily="34" charset="-122"/>
                <a:ea typeface="微软雅黑" pitchFamily="34" charset="-122"/>
              </a:rPr>
              <a:t>如何自定义颜色</a:t>
            </a:r>
            <a:r>
              <a:rPr lang="zh-CN" altLang="en-US" sz="1100" dirty="0" smtClean="0">
                <a:solidFill>
                  <a:schemeClr val="bg1"/>
                </a:solidFill>
                <a:latin typeface="微软雅黑" pitchFamily="34" charset="-122"/>
                <a:ea typeface="微软雅黑" pitchFamily="34" charset="-122"/>
              </a:rPr>
              <a:t>：第一排颜色为固定默认值，第二排颜色为自定义，默认为空白色，当点击空白色块时，默认变为红色，这时拖动颜色滑块更改自定义颜色。</a:t>
            </a:r>
            <a:endParaRPr lang="en-US" altLang="zh-CN" sz="1100" dirty="0" smtClean="0">
              <a:solidFill>
                <a:schemeClr val="bg1"/>
              </a:solidFill>
              <a:latin typeface="微软雅黑" pitchFamily="34" charset="-122"/>
              <a:ea typeface="微软雅黑" pitchFamily="34" charset="-122"/>
            </a:endParaRPr>
          </a:p>
          <a:p>
            <a:r>
              <a:rPr lang="zh-CN" altLang="en-US" sz="1100" b="1" dirty="0" smtClean="0">
                <a:solidFill>
                  <a:schemeClr val="bg1"/>
                </a:solidFill>
                <a:latin typeface="微软雅黑" pitchFamily="34" charset="-122"/>
                <a:ea typeface="微软雅黑" pitchFamily="34" charset="-122"/>
              </a:rPr>
              <a:t>找不到确认按钮</a:t>
            </a:r>
            <a:r>
              <a:rPr lang="zh-CN" altLang="en-US" sz="1100" dirty="0" smtClean="0">
                <a:solidFill>
                  <a:schemeClr val="bg1"/>
                </a:solidFill>
                <a:latin typeface="微软雅黑" pitchFamily="34" charset="-122"/>
                <a:ea typeface="微软雅黑" pitchFamily="34" charset="-122"/>
              </a:rPr>
              <a:t>：</a:t>
            </a:r>
            <a:r>
              <a:rPr lang="en-US" altLang="zh-CN" sz="1100" dirty="0" smtClean="0">
                <a:solidFill>
                  <a:schemeClr val="bg1"/>
                </a:solidFill>
                <a:latin typeface="微软雅黑" pitchFamily="34" charset="-122"/>
                <a:ea typeface="微软雅黑" pitchFamily="34" charset="-122"/>
              </a:rPr>
              <a:t>LED</a:t>
            </a:r>
            <a:r>
              <a:rPr lang="zh-CN" altLang="en-US" sz="1100" dirty="0">
                <a:solidFill>
                  <a:schemeClr val="bg1"/>
                </a:solidFill>
                <a:latin typeface="微软雅黑" pitchFamily="34" charset="-122"/>
                <a:ea typeface="微软雅黑" pitchFamily="34" charset="-122"/>
              </a:rPr>
              <a:t>换</a:t>
            </a:r>
            <a:r>
              <a:rPr lang="zh-CN" altLang="en-US" sz="1100" dirty="0" smtClean="0">
                <a:solidFill>
                  <a:schemeClr val="bg1"/>
                </a:solidFill>
                <a:latin typeface="微软雅黑" pitchFamily="34" charset="-122"/>
                <a:ea typeface="微软雅黑" pitchFamily="34" charset="-122"/>
              </a:rPr>
              <a:t>光方案为实时同步，无需确认</a:t>
            </a:r>
            <a:r>
              <a:rPr lang="zh-CN" altLang="en-US" sz="1100" dirty="0">
                <a:solidFill>
                  <a:schemeClr val="bg1"/>
                </a:solidFill>
                <a:latin typeface="微软雅黑" pitchFamily="34" charset="-122"/>
                <a:ea typeface="微软雅黑" pitchFamily="34" charset="-122"/>
              </a:rPr>
              <a:t>。</a:t>
            </a:r>
            <a:endParaRPr lang="zh-CN" altLang="en-US" sz="1100" dirty="0" smtClean="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9908467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3" descr="C:\Users\stam\Documents\Tencent Files\1154677864\Image\C2C\KM@_1A2TJRJDP7J{$_]IKYG.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712" y="843559"/>
            <a:ext cx="5256584" cy="333136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539552" y="195486"/>
            <a:ext cx="1656184" cy="369332"/>
          </a:xfrm>
          <a:prstGeom prst="rect">
            <a:avLst/>
          </a:prstGeom>
          <a:noFill/>
        </p:spPr>
        <p:txBody>
          <a:bodyPr wrap="square" rtlCol="0">
            <a:spAutoFit/>
          </a:bodyPr>
          <a:lstStyle/>
          <a:p>
            <a:r>
              <a:rPr lang="en-US" altLang="zh-CN" b="1" dirty="0" smtClean="0">
                <a:solidFill>
                  <a:schemeClr val="bg1"/>
                </a:solidFill>
                <a:latin typeface="微软雅黑" pitchFamily="34" charset="-122"/>
                <a:ea typeface="微软雅黑" pitchFamily="34" charset="-122"/>
              </a:rPr>
              <a:t>LCD</a:t>
            </a:r>
            <a:r>
              <a:rPr lang="zh-CN" altLang="en-US" b="1" dirty="0" smtClean="0">
                <a:solidFill>
                  <a:schemeClr val="bg1"/>
                </a:solidFill>
                <a:latin typeface="微软雅黑" pitchFamily="34" charset="-122"/>
                <a:ea typeface="微软雅黑" pitchFamily="34" charset="-122"/>
              </a:rPr>
              <a:t>设定界面</a:t>
            </a:r>
            <a:endParaRPr lang="zh-CN" altLang="en-US" b="1" dirty="0">
              <a:solidFill>
                <a:schemeClr val="bg1"/>
              </a:solidFill>
              <a:latin typeface="微软雅黑" pitchFamily="34" charset="-122"/>
              <a:ea typeface="微软雅黑" pitchFamily="34" charset="-122"/>
            </a:endParaRPr>
          </a:p>
        </p:txBody>
      </p:sp>
      <p:sp>
        <p:nvSpPr>
          <p:cNvPr id="3" name="TextBox 2"/>
          <p:cNvSpPr txBox="1"/>
          <p:nvPr/>
        </p:nvSpPr>
        <p:spPr>
          <a:xfrm>
            <a:off x="1587420" y="4271680"/>
            <a:ext cx="7089036" cy="769441"/>
          </a:xfrm>
          <a:prstGeom prst="rect">
            <a:avLst/>
          </a:prstGeom>
          <a:noFill/>
        </p:spPr>
        <p:txBody>
          <a:bodyPr wrap="square" rtlCol="0">
            <a:spAutoFit/>
          </a:bodyPr>
          <a:lstStyle/>
          <a:p>
            <a:r>
              <a:rPr lang="en-US" altLang="zh-CN" sz="1100" b="1" dirty="0" smtClean="0">
                <a:solidFill>
                  <a:schemeClr val="bg1"/>
                </a:solidFill>
                <a:latin typeface="微软雅黑" pitchFamily="34" charset="-122"/>
                <a:ea typeface="微软雅黑" pitchFamily="34" charset="-122"/>
              </a:rPr>
              <a:t>LCD</a:t>
            </a:r>
            <a:r>
              <a:rPr lang="zh-CN" altLang="en-US" sz="1100" b="1" dirty="0" smtClean="0">
                <a:solidFill>
                  <a:schemeClr val="bg1"/>
                </a:solidFill>
                <a:latin typeface="微软雅黑" pitchFamily="34" charset="-122"/>
                <a:ea typeface="微软雅黑" pitchFamily="34" charset="-122"/>
              </a:rPr>
              <a:t>设定现已加入</a:t>
            </a:r>
            <a:r>
              <a:rPr lang="en-US" altLang="zh-CN" sz="1100" b="1" dirty="0" err="1" smtClean="0">
                <a:solidFill>
                  <a:schemeClr val="bg1"/>
                </a:solidFill>
                <a:latin typeface="微软雅黑" pitchFamily="34" charset="-122"/>
                <a:ea typeface="微软雅黑" pitchFamily="34" charset="-122"/>
              </a:rPr>
              <a:t>iGame</a:t>
            </a:r>
            <a:r>
              <a:rPr lang="en-US" altLang="zh-CN" sz="1100" b="1" dirty="0" smtClean="0">
                <a:solidFill>
                  <a:schemeClr val="bg1"/>
                </a:solidFill>
                <a:latin typeface="微软雅黑" pitchFamily="34" charset="-122"/>
                <a:ea typeface="微软雅黑" pitchFamily="34" charset="-122"/>
              </a:rPr>
              <a:t> Zone II</a:t>
            </a:r>
            <a:r>
              <a:rPr lang="zh-CN" altLang="en-US" sz="1100" b="1" dirty="0" smtClean="0">
                <a:solidFill>
                  <a:schemeClr val="bg1"/>
                </a:solidFill>
                <a:latin typeface="微软雅黑" pitchFamily="34" charset="-122"/>
                <a:ea typeface="微软雅黑" pitchFamily="34" charset="-122"/>
              </a:rPr>
              <a:t>！</a:t>
            </a:r>
            <a:endParaRPr lang="en-US" altLang="zh-CN" sz="1100" b="1" dirty="0" smtClean="0">
              <a:solidFill>
                <a:schemeClr val="bg1"/>
              </a:solidFill>
              <a:latin typeface="微软雅黑" pitchFamily="34" charset="-122"/>
              <a:ea typeface="微软雅黑" pitchFamily="34" charset="-122"/>
            </a:endParaRPr>
          </a:p>
          <a:p>
            <a:r>
              <a:rPr lang="zh-CN" altLang="en-US" sz="1100" dirty="0" smtClean="0">
                <a:solidFill>
                  <a:schemeClr val="bg1"/>
                </a:solidFill>
                <a:latin typeface="微软雅黑" pitchFamily="34" charset="-122"/>
                <a:ea typeface="微软雅黑" pitchFamily="34" charset="-122"/>
              </a:rPr>
              <a:t>可以进行自动切换及手动切换。绿色的滑块为</a:t>
            </a:r>
            <a:r>
              <a:rPr lang="en-US" altLang="zh-CN" sz="1100" dirty="0" smtClean="0">
                <a:solidFill>
                  <a:schemeClr val="bg1"/>
                </a:solidFill>
                <a:latin typeface="微软雅黑" pitchFamily="34" charset="-122"/>
                <a:ea typeface="微软雅黑" pitchFamily="34" charset="-122"/>
              </a:rPr>
              <a:t>LCD</a:t>
            </a:r>
            <a:r>
              <a:rPr lang="zh-CN" altLang="en-US" sz="1100" dirty="0" smtClean="0">
                <a:solidFill>
                  <a:schemeClr val="bg1"/>
                </a:solidFill>
                <a:latin typeface="微软雅黑" pitchFamily="34" charset="-122"/>
                <a:ea typeface="微软雅黑" pitchFamily="34" charset="-122"/>
              </a:rPr>
              <a:t>的开关。</a:t>
            </a:r>
            <a:endParaRPr lang="en-US" altLang="zh-CN" sz="1100" dirty="0" smtClean="0">
              <a:solidFill>
                <a:schemeClr val="bg1"/>
              </a:solidFill>
              <a:latin typeface="微软雅黑" pitchFamily="34" charset="-122"/>
              <a:ea typeface="微软雅黑" pitchFamily="34" charset="-122"/>
            </a:endParaRPr>
          </a:p>
          <a:p>
            <a:r>
              <a:rPr lang="zh-CN" altLang="en-US" sz="1100" dirty="0" smtClean="0">
                <a:solidFill>
                  <a:schemeClr val="bg1"/>
                </a:solidFill>
                <a:latin typeface="微软雅黑" pitchFamily="34" charset="-122"/>
                <a:ea typeface="微软雅黑" pitchFamily="34" charset="-122"/>
              </a:rPr>
              <a:t>同时按左侧的三个按钮可以强制</a:t>
            </a:r>
            <a:r>
              <a:rPr lang="en-US" altLang="zh-CN" sz="1100" dirty="0" smtClean="0">
                <a:solidFill>
                  <a:schemeClr val="bg1"/>
                </a:solidFill>
                <a:latin typeface="微软雅黑" pitchFamily="34" charset="-122"/>
                <a:ea typeface="微软雅黑" pitchFamily="34" charset="-122"/>
              </a:rPr>
              <a:t>LCD</a:t>
            </a:r>
            <a:r>
              <a:rPr lang="zh-CN" altLang="en-US" sz="1100" dirty="0" smtClean="0">
                <a:solidFill>
                  <a:schemeClr val="bg1"/>
                </a:solidFill>
                <a:latin typeface="微软雅黑" pitchFamily="34" charset="-122"/>
                <a:ea typeface="微软雅黑" pitchFamily="34" charset="-122"/>
              </a:rPr>
              <a:t>屏显示对应的项目。</a:t>
            </a:r>
            <a:endParaRPr lang="en-US" altLang="zh-CN" sz="1100" dirty="0" smtClean="0">
              <a:solidFill>
                <a:schemeClr val="bg1"/>
              </a:solidFill>
              <a:latin typeface="微软雅黑" pitchFamily="34" charset="-122"/>
              <a:ea typeface="微软雅黑" pitchFamily="34" charset="-122"/>
            </a:endParaRPr>
          </a:p>
          <a:p>
            <a:r>
              <a:rPr lang="zh-CN" altLang="en-US" sz="1100" b="1" dirty="0" smtClean="0">
                <a:solidFill>
                  <a:schemeClr val="bg1"/>
                </a:solidFill>
                <a:latin typeface="微软雅黑" pitchFamily="34" charset="-122"/>
                <a:ea typeface="微软雅黑" pitchFamily="34" charset="-122"/>
              </a:rPr>
              <a:t>例</a:t>
            </a:r>
            <a:r>
              <a:rPr lang="zh-CN" altLang="en-US" sz="1100" dirty="0" smtClean="0">
                <a:solidFill>
                  <a:schemeClr val="bg1"/>
                </a:solidFill>
                <a:latin typeface="微软雅黑" pitchFamily="34" charset="-122"/>
                <a:ea typeface="微软雅黑" pitchFamily="34" charset="-122"/>
              </a:rPr>
              <a:t>：如果</a:t>
            </a:r>
            <a:r>
              <a:rPr lang="en-US" altLang="zh-CN" sz="1100" dirty="0" smtClean="0">
                <a:solidFill>
                  <a:schemeClr val="bg1"/>
                </a:solidFill>
                <a:latin typeface="微软雅黑" pitchFamily="34" charset="-122"/>
                <a:ea typeface="微软雅黑" pitchFamily="34" charset="-122"/>
              </a:rPr>
              <a:t>LCD</a:t>
            </a:r>
            <a:r>
              <a:rPr lang="zh-CN" altLang="en-US" sz="1100" dirty="0" smtClean="0">
                <a:solidFill>
                  <a:schemeClr val="bg1"/>
                </a:solidFill>
                <a:latin typeface="微软雅黑" pitchFamily="34" charset="-122"/>
                <a:ea typeface="微软雅黑" pitchFamily="34" charset="-122"/>
              </a:rPr>
              <a:t>屏正显示显存占用，用户点击左侧的核心频率，则</a:t>
            </a:r>
            <a:r>
              <a:rPr lang="en-US" altLang="zh-CN" sz="1100" dirty="0" smtClean="0">
                <a:solidFill>
                  <a:schemeClr val="bg1"/>
                </a:solidFill>
                <a:latin typeface="微软雅黑" pitchFamily="34" charset="-122"/>
                <a:ea typeface="微软雅黑" pitchFamily="34" charset="-122"/>
              </a:rPr>
              <a:t>LCD</a:t>
            </a:r>
            <a:r>
              <a:rPr lang="zh-CN" altLang="en-US" sz="1100" dirty="0" smtClean="0">
                <a:solidFill>
                  <a:schemeClr val="bg1"/>
                </a:solidFill>
                <a:latin typeface="微软雅黑" pitchFamily="34" charset="-122"/>
                <a:ea typeface="微软雅黑" pitchFamily="34" charset="-122"/>
              </a:rPr>
              <a:t>屏也切换到显示核心频率的状态</a:t>
            </a:r>
            <a:r>
              <a:rPr lang="zh-CN" altLang="en-US" sz="1100" dirty="0">
                <a:solidFill>
                  <a:schemeClr val="bg1"/>
                </a:solidFill>
                <a:latin typeface="微软雅黑" pitchFamily="34" charset="-122"/>
                <a:ea typeface="微软雅黑" pitchFamily="34" charset="-122"/>
              </a:rPr>
              <a:t>。</a:t>
            </a:r>
            <a:endParaRPr lang="en-US" altLang="zh-CN" sz="1100" dirty="0" smtClean="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9655563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8" descr="C:\Users\stam\Documents\Tencent Files\1154677864\Image\C2C\@T41[[@B(%TDP%ABHS[EOCF.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712" y="843559"/>
            <a:ext cx="5256584" cy="333136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539552" y="195486"/>
            <a:ext cx="1656184" cy="369332"/>
          </a:xfrm>
          <a:prstGeom prst="rect">
            <a:avLst/>
          </a:prstGeom>
          <a:noFill/>
        </p:spPr>
        <p:txBody>
          <a:bodyPr wrap="square" rtlCol="0">
            <a:spAutoFit/>
          </a:bodyPr>
          <a:lstStyle/>
          <a:p>
            <a:r>
              <a:rPr lang="zh-CN" altLang="en-US" b="1" dirty="0" smtClean="0">
                <a:solidFill>
                  <a:schemeClr val="bg1"/>
                </a:solidFill>
                <a:latin typeface="微软雅黑" pitchFamily="34" charset="-122"/>
                <a:ea typeface="微软雅黑" pitchFamily="34" charset="-122"/>
              </a:rPr>
              <a:t>基本信息界面</a:t>
            </a:r>
            <a:endParaRPr lang="zh-CN" altLang="en-US" b="1" dirty="0">
              <a:solidFill>
                <a:schemeClr val="bg1"/>
              </a:solidFill>
              <a:latin typeface="微软雅黑" pitchFamily="34" charset="-122"/>
              <a:ea typeface="微软雅黑" pitchFamily="34" charset="-122"/>
            </a:endParaRPr>
          </a:p>
        </p:txBody>
      </p:sp>
      <p:sp>
        <p:nvSpPr>
          <p:cNvPr id="7" name="TextBox 6"/>
          <p:cNvSpPr txBox="1"/>
          <p:nvPr/>
        </p:nvSpPr>
        <p:spPr>
          <a:xfrm>
            <a:off x="4292488" y="4515966"/>
            <a:ext cx="4032448" cy="261610"/>
          </a:xfrm>
          <a:prstGeom prst="rect">
            <a:avLst/>
          </a:prstGeom>
          <a:noFill/>
        </p:spPr>
        <p:txBody>
          <a:bodyPr wrap="square" rtlCol="0">
            <a:spAutoFit/>
          </a:bodyPr>
          <a:lstStyle/>
          <a:p>
            <a:r>
              <a:rPr lang="zh-CN" altLang="en-US" sz="1100" dirty="0" smtClean="0">
                <a:solidFill>
                  <a:schemeClr val="bg1"/>
                </a:solidFill>
                <a:latin typeface="微软雅黑" pitchFamily="34" charset="-122"/>
                <a:ea typeface="微软雅黑" pitchFamily="34" charset="-122"/>
              </a:rPr>
              <a:t>左键按下信息按钮弹出基本信息页，可以查看各项参数</a:t>
            </a:r>
          </a:p>
        </p:txBody>
      </p:sp>
    </p:spTree>
    <p:extLst>
      <p:ext uri="{BB962C8B-B14F-4D97-AF65-F5344CB8AC3E}">
        <p14:creationId xmlns:p14="http://schemas.microsoft.com/office/powerpoint/2010/main" val="20622546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6" descr="C:\Users\stam\Documents\Tencent Files\1154677864\Image\C2C\Z~I22[O2$IH(IJT[X7KL~F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712" y="843559"/>
            <a:ext cx="5256584" cy="333136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979712" y="4299942"/>
            <a:ext cx="7056784" cy="769441"/>
          </a:xfrm>
          <a:prstGeom prst="rect">
            <a:avLst/>
          </a:prstGeom>
          <a:noFill/>
        </p:spPr>
        <p:txBody>
          <a:bodyPr wrap="square" rtlCol="0">
            <a:spAutoFit/>
          </a:bodyPr>
          <a:lstStyle/>
          <a:p>
            <a:r>
              <a:rPr lang="zh-CN" altLang="en-US" sz="1100" b="1" dirty="0" smtClean="0">
                <a:solidFill>
                  <a:schemeClr val="bg1"/>
                </a:solidFill>
                <a:latin typeface="微软雅黑" pitchFamily="34" charset="-122"/>
                <a:ea typeface="微软雅黑" pitchFamily="34" charset="-122"/>
              </a:rPr>
              <a:t>如何调节</a:t>
            </a:r>
            <a:r>
              <a:rPr lang="zh-CN" altLang="en-US" sz="1100" dirty="0" smtClean="0">
                <a:solidFill>
                  <a:schemeClr val="bg1"/>
                </a:solidFill>
                <a:latin typeface="微软雅黑" pitchFamily="34" charset="-122"/>
                <a:ea typeface="微软雅黑" pitchFamily="34" charset="-122"/>
              </a:rPr>
              <a:t>：共六项可调节，两种调节方式，第一种将鼠标移至调节项目，会出现滑块，调整滑块位置进行调节，第二种为直接修改右侧框中数值进行修改风扇转速目前无法用户自订（后期会加入），灰色显示则无法修改。</a:t>
            </a:r>
            <a:endParaRPr lang="en-US" altLang="zh-CN" sz="1100" dirty="0" smtClean="0">
              <a:solidFill>
                <a:schemeClr val="bg1"/>
              </a:solidFill>
              <a:latin typeface="微软雅黑" pitchFamily="34" charset="-122"/>
              <a:ea typeface="微软雅黑" pitchFamily="34" charset="-122"/>
            </a:endParaRPr>
          </a:p>
          <a:p>
            <a:r>
              <a:rPr lang="zh-CN" altLang="en-US" sz="1100" b="1" dirty="0" smtClean="0">
                <a:solidFill>
                  <a:schemeClr val="bg1"/>
                </a:solidFill>
                <a:latin typeface="微软雅黑" pitchFamily="34" charset="-122"/>
                <a:ea typeface="微软雅黑" pitchFamily="34" charset="-122"/>
              </a:rPr>
              <a:t>为什么没有确认按钮</a:t>
            </a:r>
            <a:r>
              <a:rPr lang="zh-CN" altLang="en-US" sz="1100" dirty="0" smtClean="0">
                <a:solidFill>
                  <a:schemeClr val="bg1"/>
                </a:solidFill>
                <a:latin typeface="微软雅黑" pitchFamily="34" charset="-122"/>
                <a:ea typeface="微软雅黑" pitchFamily="34" charset="-122"/>
              </a:rPr>
              <a:t>：确认，默认以及取消默认为隐藏状态，只有进行调节后才显示，修改完自动隐藏。</a:t>
            </a:r>
            <a:endParaRPr lang="en-US" altLang="zh-CN" sz="1100" dirty="0" smtClean="0">
              <a:solidFill>
                <a:schemeClr val="bg1"/>
              </a:solidFill>
              <a:latin typeface="微软雅黑" pitchFamily="34" charset="-122"/>
              <a:ea typeface="微软雅黑" pitchFamily="34" charset="-122"/>
            </a:endParaRPr>
          </a:p>
          <a:p>
            <a:r>
              <a:rPr lang="zh-CN" altLang="en-US" sz="1100" b="1" dirty="0" smtClean="0">
                <a:solidFill>
                  <a:schemeClr val="bg1"/>
                </a:solidFill>
                <a:latin typeface="微软雅黑" pitchFamily="34" charset="-122"/>
                <a:ea typeface="微软雅黑" pitchFamily="34" charset="-122"/>
              </a:rPr>
              <a:t>注</a:t>
            </a:r>
            <a:r>
              <a:rPr lang="zh-CN" altLang="en-US" sz="1100" dirty="0" smtClean="0">
                <a:solidFill>
                  <a:schemeClr val="bg1"/>
                </a:solidFill>
                <a:latin typeface="微软雅黑" pitchFamily="34" charset="-122"/>
                <a:ea typeface="微软雅黑" pitchFamily="34" charset="-122"/>
              </a:rPr>
              <a:t>：更改完后未进行保存后切去其他页面则自动恢复至更改前的状态。</a:t>
            </a:r>
          </a:p>
        </p:txBody>
      </p:sp>
      <p:sp>
        <p:nvSpPr>
          <p:cNvPr id="4" name="TextBox 3"/>
          <p:cNvSpPr txBox="1"/>
          <p:nvPr/>
        </p:nvSpPr>
        <p:spPr>
          <a:xfrm>
            <a:off x="539552" y="195486"/>
            <a:ext cx="1656184" cy="369332"/>
          </a:xfrm>
          <a:prstGeom prst="rect">
            <a:avLst/>
          </a:prstGeom>
          <a:noFill/>
        </p:spPr>
        <p:txBody>
          <a:bodyPr wrap="square" rtlCol="0">
            <a:spAutoFit/>
          </a:bodyPr>
          <a:lstStyle/>
          <a:p>
            <a:r>
              <a:rPr lang="zh-CN" altLang="en-US" b="1" dirty="0" smtClean="0">
                <a:solidFill>
                  <a:schemeClr val="bg1"/>
                </a:solidFill>
                <a:latin typeface="微软雅黑" pitchFamily="34" charset="-122"/>
                <a:ea typeface="微软雅黑" pitchFamily="34" charset="-122"/>
              </a:rPr>
              <a:t>调节选项界面</a:t>
            </a:r>
            <a:endParaRPr lang="zh-CN" altLang="en-US"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9655563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9" name="Picture 1" descr="C:\Users\stam\Documents\Tencent Files\1154677864\Image\C2C\~H{XT2Q)8Z4LUT0}GFMPS2U.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2643758"/>
            <a:ext cx="3512618" cy="2226122"/>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1" descr="C:\Users\stam\Documents\Tencent Files\1154677864\Image\C2C\8K9(PVA%_]JW2V2@BW`X~_A.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205983"/>
            <a:ext cx="3512618" cy="222612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17" descr="C:\Users\stam\Documents\Tencent Files\1154677864\Image\C2C\156}[Q`~~FB}5~0PZBQ2K%I.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88024" y="2637912"/>
            <a:ext cx="3521843" cy="2231968"/>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331640" y="2432105"/>
            <a:ext cx="504056" cy="261610"/>
          </a:xfrm>
          <a:prstGeom prst="rect">
            <a:avLst/>
          </a:prstGeom>
          <a:noFill/>
        </p:spPr>
        <p:txBody>
          <a:bodyPr wrap="square" rtlCol="0">
            <a:spAutoFit/>
          </a:bodyPr>
          <a:lstStyle/>
          <a:p>
            <a:r>
              <a:rPr lang="zh-CN" altLang="en-US" sz="1050" dirty="0" smtClean="0">
                <a:solidFill>
                  <a:schemeClr val="bg1"/>
                </a:solidFill>
                <a:latin typeface="微软雅黑" pitchFamily="34" charset="-122"/>
                <a:ea typeface="微软雅黑" pitchFamily="34" charset="-122"/>
              </a:rPr>
              <a:t>图</a:t>
            </a:r>
            <a:r>
              <a:rPr lang="en-US" altLang="zh-CN" sz="1050" dirty="0" smtClean="0">
                <a:solidFill>
                  <a:schemeClr val="bg1"/>
                </a:solidFill>
                <a:latin typeface="微软雅黑" pitchFamily="34" charset="-122"/>
                <a:ea typeface="微软雅黑" pitchFamily="34" charset="-122"/>
              </a:rPr>
              <a:t>1</a:t>
            </a:r>
            <a:endParaRPr lang="zh-CN" altLang="en-US" sz="1050" dirty="0" smtClean="0">
              <a:solidFill>
                <a:schemeClr val="bg1"/>
              </a:solidFill>
              <a:latin typeface="微软雅黑" pitchFamily="34" charset="-122"/>
              <a:ea typeface="微软雅黑" pitchFamily="34" charset="-122"/>
            </a:endParaRPr>
          </a:p>
        </p:txBody>
      </p:sp>
      <p:sp>
        <p:nvSpPr>
          <p:cNvPr id="7" name="TextBox 6"/>
          <p:cNvSpPr txBox="1"/>
          <p:nvPr/>
        </p:nvSpPr>
        <p:spPr>
          <a:xfrm>
            <a:off x="1331640" y="4869880"/>
            <a:ext cx="504056" cy="261610"/>
          </a:xfrm>
          <a:prstGeom prst="rect">
            <a:avLst/>
          </a:prstGeom>
          <a:noFill/>
        </p:spPr>
        <p:txBody>
          <a:bodyPr wrap="square" rtlCol="0">
            <a:spAutoFit/>
          </a:bodyPr>
          <a:lstStyle/>
          <a:p>
            <a:r>
              <a:rPr lang="zh-CN" altLang="en-US" sz="1050" dirty="0" smtClean="0">
                <a:solidFill>
                  <a:schemeClr val="bg1"/>
                </a:solidFill>
                <a:latin typeface="微软雅黑" pitchFamily="34" charset="-122"/>
                <a:ea typeface="微软雅黑" pitchFamily="34" charset="-122"/>
              </a:rPr>
              <a:t>图</a:t>
            </a:r>
            <a:r>
              <a:rPr lang="en-US" altLang="zh-CN" sz="1050" dirty="0">
                <a:solidFill>
                  <a:schemeClr val="bg1"/>
                </a:solidFill>
                <a:latin typeface="微软雅黑" pitchFamily="34" charset="-122"/>
                <a:ea typeface="微软雅黑" pitchFamily="34" charset="-122"/>
              </a:rPr>
              <a:t>2</a:t>
            </a:r>
            <a:endParaRPr lang="zh-CN" altLang="en-US" sz="1050" dirty="0" smtClean="0">
              <a:solidFill>
                <a:schemeClr val="bg1"/>
              </a:solidFill>
              <a:latin typeface="微软雅黑" pitchFamily="34" charset="-122"/>
              <a:ea typeface="微软雅黑" pitchFamily="34" charset="-122"/>
            </a:endParaRPr>
          </a:p>
        </p:txBody>
      </p:sp>
      <p:sp>
        <p:nvSpPr>
          <p:cNvPr id="8" name="TextBox 7"/>
          <p:cNvSpPr txBox="1"/>
          <p:nvPr/>
        </p:nvSpPr>
        <p:spPr>
          <a:xfrm>
            <a:off x="5652120" y="4869880"/>
            <a:ext cx="504056" cy="261610"/>
          </a:xfrm>
          <a:prstGeom prst="rect">
            <a:avLst/>
          </a:prstGeom>
          <a:noFill/>
        </p:spPr>
        <p:txBody>
          <a:bodyPr wrap="square" rtlCol="0">
            <a:spAutoFit/>
          </a:bodyPr>
          <a:lstStyle/>
          <a:p>
            <a:r>
              <a:rPr lang="zh-CN" altLang="en-US" sz="1050" dirty="0" smtClean="0">
                <a:solidFill>
                  <a:schemeClr val="bg1"/>
                </a:solidFill>
                <a:latin typeface="微软雅黑" pitchFamily="34" charset="-122"/>
                <a:ea typeface="微软雅黑" pitchFamily="34" charset="-122"/>
              </a:rPr>
              <a:t>图</a:t>
            </a:r>
            <a:r>
              <a:rPr lang="en-US" altLang="zh-CN" sz="1050" dirty="0">
                <a:solidFill>
                  <a:schemeClr val="bg1"/>
                </a:solidFill>
                <a:latin typeface="微软雅黑" pitchFamily="34" charset="-122"/>
                <a:ea typeface="微软雅黑" pitchFamily="34" charset="-122"/>
              </a:rPr>
              <a:t>3</a:t>
            </a:r>
            <a:endParaRPr lang="zh-CN" altLang="en-US" sz="1050" dirty="0" smtClean="0">
              <a:solidFill>
                <a:schemeClr val="bg1"/>
              </a:solidFill>
              <a:latin typeface="微软雅黑" pitchFamily="34" charset="-122"/>
              <a:ea typeface="微软雅黑" pitchFamily="34" charset="-122"/>
            </a:endParaRPr>
          </a:p>
        </p:txBody>
      </p:sp>
      <p:sp>
        <p:nvSpPr>
          <p:cNvPr id="6" name="TextBox 5"/>
          <p:cNvSpPr txBox="1"/>
          <p:nvPr/>
        </p:nvSpPr>
        <p:spPr>
          <a:xfrm>
            <a:off x="4644008" y="627534"/>
            <a:ext cx="3384376" cy="1200329"/>
          </a:xfrm>
          <a:prstGeom prst="rect">
            <a:avLst/>
          </a:prstGeom>
          <a:noFill/>
        </p:spPr>
        <p:txBody>
          <a:bodyPr wrap="square" rtlCol="0">
            <a:spAutoFit/>
          </a:bodyPr>
          <a:lstStyle/>
          <a:p>
            <a:r>
              <a:rPr lang="zh-CN" altLang="en-US" sz="1200" dirty="0" smtClean="0">
                <a:solidFill>
                  <a:schemeClr val="bg1"/>
                </a:solidFill>
                <a:latin typeface="微软雅黑" pitchFamily="34" charset="-122"/>
                <a:ea typeface="微软雅黑" pitchFamily="34" charset="-122"/>
              </a:rPr>
              <a:t>点击监控窗口按钮右侧飞出监控信息页面，左上角为驱动版本，总共监测如下六种信息，默认缩略显示，右侧信息分别为实时，最大以及最小信息显示，右上角为展开按钮，展开即可显示详细监控菜单（图</a:t>
            </a:r>
            <a:r>
              <a:rPr lang="en-US" altLang="zh-CN" sz="1200" dirty="0" smtClean="0">
                <a:solidFill>
                  <a:schemeClr val="bg1"/>
                </a:solidFill>
                <a:latin typeface="微软雅黑" pitchFamily="34" charset="-122"/>
                <a:ea typeface="微软雅黑" pitchFamily="34" charset="-122"/>
              </a:rPr>
              <a:t>3</a:t>
            </a:r>
            <a:r>
              <a:rPr lang="zh-CN" altLang="en-US" sz="1200" dirty="0" smtClean="0">
                <a:solidFill>
                  <a:schemeClr val="bg1"/>
                </a:solidFill>
                <a:latin typeface="微软雅黑" pitchFamily="34" charset="-122"/>
                <a:ea typeface="微软雅黑" pitchFamily="34" charset="-122"/>
              </a:rPr>
              <a:t>），用户可自定义展开项目（图</a:t>
            </a:r>
            <a:r>
              <a:rPr lang="en-US" altLang="zh-CN" sz="1200" dirty="0" smtClean="0">
                <a:solidFill>
                  <a:schemeClr val="bg1"/>
                </a:solidFill>
                <a:latin typeface="微软雅黑" pitchFamily="34" charset="-122"/>
                <a:ea typeface="微软雅黑" pitchFamily="34" charset="-122"/>
              </a:rPr>
              <a:t>1</a:t>
            </a:r>
            <a:r>
              <a:rPr lang="zh-CN" altLang="en-US" sz="1200" dirty="0" smtClean="0">
                <a:solidFill>
                  <a:schemeClr val="bg1"/>
                </a:solidFill>
                <a:latin typeface="微软雅黑" pitchFamily="34" charset="-122"/>
                <a:ea typeface="微软雅黑" pitchFamily="34" charset="-122"/>
              </a:rPr>
              <a:t>），如不选取展开项目则展开按钮消失（图</a:t>
            </a:r>
            <a:r>
              <a:rPr lang="en-US" altLang="zh-CN" sz="1200" dirty="0" smtClean="0">
                <a:solidFill>
                  <a:schemeClr val="bg1"/>
                </a:solidFill>
                <a:latin typeface="微软雅黑" pitchFamily="34" charset="-122"/>
                <a:ea typeface="微软雅黑" pitchFamily="34" charset="-122"/>
              </a:rPr>
              <a:t>2</a:t>
            </a:r>
            <a:r>
              <a:rPr lang="zh-CN" altLang="en-US" sz="1200" dirty="0" smtClean="0">
                <a:solidFill>
                  <a:schemeClr val="bg1"/>
                </a:solidFill>
                <a:latin typeface="微软雅黑" pitchFamily="34" charset="-122"/>
                <a:ea typeface="微软雅黑" pitchFamily="34" charset="-122"/>
              </a:rPr>
              <a:t>）</a:t>
            </a:r>
          </a:p>
        </p:txBody>
      </p:sp>
    </p:spTree>
    <p:extLst>
      <p:ext uri="{BB962C8B-B14F-4D97-AF65-F5344CB8AC3E}">
        <p14:creationId xmlns:p14="http://schemas.microsoft.com/office/powerpoint/2010/main" val="29655563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 descr="C:\Users\stam\Documents\Tencent Files\1154677864\Image\C2C\%I5T6O5]PYC94[}9B]GFFKI.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239" y="843560"/>
            <a:ext cx="5257057" cy="333166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539552" y="195486"/>
            <a:ext cx="1656184" cy="369332"/>
          </a:xfrm>
          <a:prstGeom prst="rect">
            <a:avLst/>
          </a:prstGeom>
          <a:noFill/>
        </p:spPr>
        <p:txBody>
          <a:bodyPr wrap="square" rtlCol="0">
            <a:spAutoFit/>
          </a:bodyPr>
          <a:lstStyle/>
          <a:p>
            <a:r>
              <a:rPr lang="zh-CN" altLang="en-US" b="1" dirty="0" smtClean="0">
                <a:solidFill>
                  <a:schemeClr val="bg1"/>
                </a:solidFill>
                <a:latin typeface="微软雅黑" pitchFamily="34" charset="-122"/>
                <a:ea typeface="微软雅黑" pitchFamily="34" charset="-122"/>
              </a:rPr>
              <a:t>设置界面</a:t>
            </a:r>
            <a:endParaRPr lang="zh-CN" altLang="en-US" b="1" dirty="0">
              <a:solidFill>
                <a:schemeClr val="bg1"/>
              </a:solidFill>
              <a:latin typeface="微软雅黑" pitchFamily="34" charset="-122"/>
              <a:ea typeface="微软雅黑" pitchFamily="34" charset="-122"/>
            </a:endParaRPr>
          </a:p>
        </p:txBody>
      </p:sp>
      <p:sp>
        <p:nvSpPr>
          <p:cNvPr id="10" name="TextBox 9"/>
          <p:cNvSpPr txBox="1"/>
          <p:nvPr/>
        </p:nvSpPr>
        <p:spPr>
          <a:xfrm>
            <a:off x="1979239" y="4299942"/>
            <a:ext cx="2916324" cy="769441"/>
          </a:xfrm>
          <a:prstGeom prst="rect">
            <a:avLst/>
          </a:prstGeom>
          <a:noFill/>
        </p:spPr>
        <p:txBody>
          <a:bodyPr wrap="square" rtlCol="0">
            <a:spAutoFit/>
          </a:bodyPr>
          <a:lstStyle/>
          <a:p>
            <a:r>
              <a:rPr lang="zh-CN" altLang="en-US" sz="1100" dirty="0" smtClean="0">
                <a:solidFill>
                  <a:schemeClr val="bg1"/>
                </a:solidFill>
                <a:latin typeface="微软雅黑" pitchFamily="34" charset="-122"/>
                <a:ea typeface="微软雅黑" pitchFamily="34" charset="-122"/>
              </a:rPr>
              <a:t>设置界面下可以进行各种个性化设定</a:t>
            </a:r>
            <a:endParaRPr lang="en-US" altLang="zh-CN" sz="1100" dirty="0" smtClean="0">
              <a:solidFill>
                <a:schemeClr val="bg1"/>
              </a:solidFill>
              <a:latin typeface="微软雅黑" pitchFamily="34" charset="-122"/>
              <a:ea typeface="微软雅黑" pitchFamily="34" charset="-122"/>
            </a:endParaRPr>
          </a:p>
          <a:p>
            <a:r>
              <a:rPr lang="zh-CN" altLang="en-US" sz="1100" dirty="0" smtClean="0">
                <a:solidFill>
                  <a:schemeClr val="bg1"/>
                </a:solidFill>
                <a:latin typeface="微软雅黑" pitchFamily="34" charset="-122"/>
                <a:ea typeface="微软雅黑" pitchFamily="34" charset="-122"/>
              </a:rPr>
              <a:t>在线更新功能近期</a:t>
            </a:r>
            <a:r>
              <a:rPr lang="zh-CN" altLang="en-US" sz="1100" dirty="0" smtClean="0">
                <a:solidFill>
                  <a:schemeClr val="bg1"/>
                </a:solidFill>
                <a:latin typeface="微软雅黑" pitchFamily="34" charset="-122"/>
                <a:ea typeface="微软雅黑" pitchFamily="34" charset="-122"/>
              </a:rPr>
              <a:t>上线</a:t>
            </a:r>
            <a:endParaRPr lang="en-US" altLang="zh-CN" sz="1100" dirty="0" smtClean="0">
              <a:solidFill>
                <a:schemeClr val="bg1"/>
              </a:solidFill>
              <a:latin typeface="微软雅黑" pitchFamily="34" charset="-122"/>
              <a:ea typeface="微软雅黑" pitchFamily="34" charset="-122"/>
            </a:endParaRPr>
          </a:p>
          <a:p>
            <a:r>
              <a:rPr lang="zh-CN" altLang="en-US" sz="1100" dirty="0" smtClean="0">
                <a:solidFill>
                  <a:schemeClr val="bg1"/>
                </a:solidFill>
                <a:latin typeface="微软雅黑" pitchFamily="34" charset="-122"/>
                <a:ea typeface="微软雅黑" pitchFamily="34" charset="-122"/>
              </a:rPr>
              <a:t>其他主题近期上线</a:t>
            </a:r>
            <a:endParaRPr lang="en-US" altLang="zh-CN" sz="1100" dirty="0" smtClean="0">
              <a:solidFill>
                <a:schemeClr val="bg1"/>
              </a:solidFill>
              <a:latin typeface="微软雅黑" pitchFamily="34" charset="-122"/>
              <a:ea typeface="微软雅黑" pitchFamily="34" charset="-122"/>
            </a:endParaRPr>
          </a:p>
          <a:p>
            <a:r>
              <a:rPr lang="zh-CN" altLang="en-US" sz="1100" dirty="0" smtClean="0">
                <a:solidFill>
                  <a:schemeClr val="bg1"/>
                </a:solidFill>
                <a:latin typeface="微软雅黑" pitchFamily="34" charset="-122"/>
                <a:ea typeface="微软雅黑" pitchFamily="34" charset="-122"/>
              </a:rPr>
              <a:t>英文近期</a:t>
            </a:r>
            <a:r>
              <a:rPr lang="zh-CN" altLang="en-US" sz="1100" dirty="0" smtClean="0">
                <a:solidFill>
                  <a:schemeClr val="bg1"/>
                </a:solidFill>
                <a:latin typeface="微软雅黑" pitchFamily="34" charset="-122"/>
                <a:ea typeface="微软雅黑" pitchFamily="34" charset="-122"/>
              </a:rPr>
              <a:t>上线</a:t>
            </a:r>
            <a:endParaRPr lang="en-US" altLang="zh-CN" sz="1100" dirty="0" smtClean="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9655563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5" descr="C:\Users\stam\Documents\Tencent Files\1154677864\Image\C2C\8]Z`DHEFTHSH]EXYKUDJ)%V.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497" y="1779662"/>
            <a:ext cx="4233985" cy="268328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6" descr="C:\Users\stam\Documents\Tencent Files\1154677864\Image\C2C\Z~I22[O2$IH(IJT[X7KL~F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8024" y="1779662"/>
            <a:ext cx="4233985" cy="2683288"/>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539552" y="195486"/>
            <a:ext cx="1656184" cy="369332"/>
          </a:xfrm>
          <a:prstGeom prst="rect">
            <a:avLst/>
          </a:prstGeom>
          <a:noFill/>
        </p:spPr>
        <p:txBody>
          <a:bodyPr wrap="square" rtlCol="0">
            <a:spAutoFit/>
          </a:bodyPr>
          <a:lstStyle/>
          <a:p>
            <a:r>
              <a:rPr lang="zh-CN" altLang="en-US" b="1" dirty="0" smtClean="0">
                <a:solidFill>
                  <a:schemeClr val="bg1"/>
                </a:solidFill>
                <a:latin typeface="微软雅黑" pitchFamily="34" charset="-122"/>
                <a:ea typeface="微软雅黑" pitchFamily="34" charset="-122"/>
              </a:rPr>
              <a:t>备注内容</a:t>
            </a:r>
            <a:r>
              <a:rPr lang="zh-CN" altLang="en-US" b="1" dirty="0">
                <a:solidFill>
                  <a:schemeClr val="bg1"/>
                </a:solidFill>
                <a:latin typeface="微软雅黑" pitchFamily="34" charset="-122"/>
                <a:ea typeface="微软雅黑" pitchFamily="34" charset="-122"/>
              </a:rPr>
              <a:t>一</a:t>
            </a:r>
          </a:p>
        </p:txBody>
      </p:sp>
      <p:sp>
        <p:nvSpPr>
          <p:cNvPr id="6" name="TextBox 5"/>
          <p:cNvSpPr txBox="1"/>
          <p:nvPr/>
        </p:nvSpPr>
        <p:spPr>
          <a:xfrm>
            <a:off x="179512" y="4803998"/>
            <a:ext cx="3816424" cy="276999"/>
          </a:xfrm>
          <a:prstGeom prst="rect">
            <a:avLst/>
          </a:prstGeom>
          <a:noFill/>
        </p:spPr>
        <p:txBody>
          <a:bodyPr wrap="square" rtlCol="0">
            <a:spAutoFit/>
          </a:bodyPr>
          <a:lstStyle/>
          <a:p>
            <a:r>
              <a:rPr lang="zh-CN" altLang="en-US" sz="1200" dirty="0" smtClean="0">
                <a:solidFill>
                  <a:schemeClr val="bg1"/>
                </a:solidFill>
                <a:latin typeface="微软雅黑" pitchFamily="34" charset="-122"/>
                <a:ea typeface="微软雅黑" pitchFamily="34" charset="-122"/>
              </a:rPr>
              <a:t>如不进行操作，三秒后后方</a:t>
            </a:r>
            <a:r>
              <a:rPr lang="en-US" altLang="zh-CN" sz="1200" dirty="0" err="1" smtClean="0">
                <a:solidFill>
                  <a:schemeClr val="bg1"/>
                </a:solidFill>
                <a:latin typeface="微软雅黑" pitchFamily="34" charset="-122"/>
                <a:ea typeface="微软雅黑" pitchFamily="34" charset="-122"/>
              </a:rPr>
              <a:t>iGame</a:t>
            </a:r>
            <a:r>
              <a:rPr lang="en-US" altLang="zh-CN" sz="1200" dirty="0" smtClean="0">
                <a:solidFill>
                  <a:schemeClr val="bg1"/>
                </a:solidFill>
                <a:latin typeface="微软雅黑" pitchFamily="34" charset="-122"/>
                <a:ea typeface="微软雅黑" pitchFamily="34" charset="-122"/>
              </a:rPr>
              <a:t> Logo</a:t>
            </a:r>
            <a:r>
              <a:rPr lang="zh-CN" altLang="en-US" sz="1200" dirty="0" smtClean="0">
                <a:solidFill>
                  <a:schemeClr val="bg1"/>
                </a:solidFill>
                <a:latin typeface="微软雅黑" pitchFamily="34" charset="-122"/>
                <a:ea typeface="微软雅黑" pitchFamily="34" charset="-122"/>
              </a:rPr>
              <a:t>消失（图</a:t>
            </a:r>
            <a:r>
              <a:rPr lang="en-US" altLang="zh-CN" sz="1200" dirty="0" smtClean="0">
                <a:solidFill>
                  <a:schemeClr val="bg1"/>
                </a:solidFill>
                <a:latin typeface="微软雅黑" pitchFamily="34" charset="-122"/>
                <a:ea typeface="微软雅黑" pitchFamily="34" charset="-122"/>
              </a:rPr>
              <a:t>2</a:t>
            </a:r>
            <a:r>
              <a:rPr lang="zh-CN" altLang="en-US" sz="1200" dirty="0" smtClean="0">
                <a:solidFill>
                  <a:schemeClr val="bg1"/>
                </a:solidFill>
                <a:latin typeface="微软雅黑" pitchFamily="34" charset="-122"/>
                <a:ea typeface="微软雅黑" pitchFamily="34" charset="-122"/>
              </a:rPr>
              <a:t>）</a:t>
            </a:r>
          </a:p>
        </p:txBody>
      </p:sp>
      <p:sp>
        <p:nvSpPr>
          <p:cNvPr id="7" name="TextBox 6"/>
          <p:cNvSpPr txBox="1"/>
          <p:nvPr/>
        </p:nvSpPr>
        <p:spPr>
          <a:xfrm>
            <a:off x="1745686" y="4462950"/>
            <a:ext cx="684076" cy="276999"/>
          </a:xfrm>
          <a:prstGeom prst="rect">
            <a:avLst/>
          </a:prstGeom>
          <a:noFill/>
        </p:spPr>
        <p:txBody>
          <a:bodyPr wrap="square" rtlCol="0">
            <a:spAutoFit/>
          </a:bodyPr>
          <a:lstStyle/>
          <a:p>
            <a:pPr algn="ctr"/>
            <a:r>
              <a:rPr lang="zh-CN" altLang="en-US" sz="1200" dirty="0" smtClean="0">
                <a:solidFill>
                  <a:schemeClr val="bg1"/>
                </a:solidFill>
                <a:latin typeface="微软雅黑" pitchFamily="34" charset="-122"/>
                <a:ea typeface="微软雅黑" pitchFamily="34" charset="-122"/>
              </a:rPr>
              <a:t>图</a:t>
            </a:r>
            <a:r>
              <a:rPr lang="en-US" altLang="zh-CN" sz="1200" dirty="0" smtClean="0">
                <a:solidFill>
                  <a:schemeClr val="bg1"/>
                </a:solidFill>
                <a:latin typeface="微软雅黑" pitchFamily="34" charset="-122"/>
                <a:ea typeface="微软雅黑" pitchFamily="34" charset="-122"/>
              </a:rPr>
              <a:t>1</a:t>
            </a:r>
            <a:endParaRPr lang="zh-CN" altLang="en-US" sz="1200" dirty="0" smtClean="0">
              <a:solidFill>
                <a:schemeClr val="bg1"/>
              </a:solidFill>
              <a:latin typeface="微软雅黑" pitchFamily="34" charset="-122"/>
              <a:ea typeface="微软雅黑" pitchFamily="34" charset="-122"/>
            </a:endParaRPr>
          </a:p>
        </p:txBody>
      </p:sp>
      <p:sp>
        <p:nvSpPr>
          <p:cNvPr id="8" name="TextBox 7"/>
          <p:cNvSpPr txBox="1"/>
          <p:nvPr/>
        </p:nvSpPr>
        <p:spPr>
          <a:xfrm>
            <a:off x="6562978" y="4462548"/>
            <a:ext cx="684076" cy="276999"/>
          </a:xfrm>
          <a:prstGeom prst="rect">
            <a:avLst/>
          </a:prstGeom>
          <a:noFill/>
        </p:spPr>
        <p:txBody>
          <a:bodyPr wrap="square" rtlCol="0">
            <a:spAutoFit/>
          </a:bodyPr>
          <a:lstStyle/>
          <a:p>
            <a:pPr algn="ctr"/>
            <a:r>
              <a:rPr lang="zh-CN" altLang="en-US" sz="1200" dirty="0" smtClean="0">
                <a:solidFill>
                  <a:schemeClr val="bg1"/>
                </a:solidFill>
                <a:latin typeface="微软雅黑" pitchFamily="34" charset="-122"/>
                <a:ea typeface="微软雅黑" pitchFamily="34" charset="-122"/>
              </a:rPr>
              <a:t>图</a:t>
            </a:r>
            <a:r>
              <a:rPr lang="en-US" altLang="zh-CN" sz="1200" dirty="0">
                <a:solidFill>
                  <a:schemeClr val="bg1"/>
                </a:solidFill>
                <a:latin typeface="微软雅黑" pitchFamily="34" charset="-122"/>
                <a:ea typeface="微软雅黑" pitchFamily="34" charset="-122"/>
              </a:rPr>
              <a:t>2</a:t>
            </a:r>
            <a:endParaRPr lang="zh-CN" altLang="en-US" sz="1200" dirty="0" smtClean="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9655563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39552" y="195486"/>
            <a:ext cx="1656184" cy="369332"/>
          </a:xfrm>
          <a:prstGeom prst="rect">
            <a:avLst/>
          </a:prstGeom>
          <a:noFill/>
        </p:spPr>
        <p:txBody>
          <a:bodyPr wrap="square" rtlCol="0">
            <a:spAutoFit/>
          </a:bodyPr>
          <a:lstStyle/>
          <a:p>
            <a:r>
              <a:rPr lang="zh-CN" altLang="en-US" b="1" dirty="0" smtClean="0">
                <a:solidFill>
                  <a:schemeClr val="bg1"/>
                </a:solidFill>
                <a:latin typeface="微软雅黑" pitchFamily="34" charset="-122"/>
                <a:ea typeface="微软雅黑" pitchFamily="34" charset="-122"/>
              </a:rPr>
              <a:t>备注内容二</a:t>
            </a:r>
            <a:endParaRPr lang="zh-CN" altLang="en-US" b="1" dirty="0">
              <a:solidFill>
                <a:schemeClr val="bg1"/>
              </a:solidFill>
              <a:latin typeface="微软雅黑" pitchFamily="34" charset="-122"/>
              <a:ea typeface="微软雅黑" pitchFamily="34" charset="-122"/>
            </a:endParaRPr>
          </a:p>
        </p:txBody>
      </p:sp>
      <p:pic>
        <p:nvPicPr>
          <p:cNvPr id="5" name="Picture 14" descr="C:\Users\stam\Documents\Tencent Files\1154677864\Image\C2C\0@(HXTEERW49WOW6`}KDFH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7" y="1347614"/>
            <a:ext cx="3552252" cy="2251240"/>
          </a:xfrm>
          <a:prstGeom prst="rect">
            <a:avLst/>
          </a:prstGeom>
          <a:noFill/>
          <a:extLst>
            <a:ext uri="{909E8E84-426E-40DD-AFC4-6F175D3DCCD1}">
              <a14:hiddenFill xmlns:a14="http://schemas.microsoft.com/office/drawing/2010/main">
                <a:solidFill>
                  <a:srgbClr val="FFFFFF"/>
                </a:solidFill>
              </a14:hiddenFill>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2040" y="1347614"/>
            <a:ext cx="3552252" cy="2251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907704" y="4458766"/>
            <a:ext cx="3600400" cy="646331"/>
          </a:xfrm>
          <a:prstGeom prst="rect">
            <a:avLst/>
          </a:prstGeom>
          <a:noFill/>
        </p:spPr>
        <p:txBody>
          <a:bodyPr wrap="square" rtlCol="0">
            <a:spAutoFit/>
          </a:bodyPr>
          <a:lstStyle/>
          <a:p>
            <a:r>
              <a:rPr lang="zh-CN" altLang="en-US" sz="1200" dirty="0" smtClean="0">
                <a:solidFill>
                  <a:schemeClr val="bg1"/>
                </a:solidFill>
                <a:latin typeface="微软雅黑" pitchFamily="34" charset="-122"/>
                <a:ea typeface="微软雅黑" pitchFamily="34" charset="-122"/>
              </a:rPr>
              <a:t>若使用非</a:t>
            </a:r>
            <a:r>
              <a:rPr lang="en-US" altLang="zh-CN" sz="1200" dirty="0" err="1" smtClean="0">
                <a:solidFill>
                  <a:schemeClr val="bg1"/>
                </a:solidFill>
                <a:latin typeface="微软雅黑" pitchFamily="34" charset="-122"/>
                <a:ea typeface="微软雅黑" pitchFamily="34" charset="-122"/>
              </a:rPr>
              <a:t>iGame</a:t>
            </a:r>
            <a:r>
              <a:rPr lang="zh-CN" altLang="en-US" sz="1200" dirty="0" smtClean="0">
                <a:solidFill>
                  <a:schemeClr val="bg1"/>
                </a:solidFill>
                <a:latin typeface="微软雅黑" pitchFamily="34" charset="-122"/>
                <a:ea typeface="微软雅黑" pitchFamily="34" charset="-122"/>
              </a:rPr>
              <a:t>系列显卡则如右侧界面（图</a:t>
            </a:r>
            <a:r>
              <a:rPr lang="en-US" altLang="zh-CN" sz="1200" dirty="0" smtClean="0">
                <a:solidFill>
                  <a:schemeClr val="bg1"/>
                </a:solidFill>
                <a:latin typeface="微软雅黑" pitchFamily="34" charset="-122"/>
                <a:ea typeface="微软雅黑" pitchFamily="34" charset="-122"/>
              </a:rPr>
              <a:t>2</a:t>
            </a:r>
            <a:r>
              <a:rPr lang="zh-CN" altLang="en-US" sz="1200" dirty="0" smtClean="0">
                <a:solidFill>
                  <a:schemeClr val="bg1"/>
                </a:solidFill>
                <a:latin typeface="微软雅黑" pitchFamily="34" charset="-122"/>
                <a:ea typeface="微软雅黑" pitchFamily="34" charset="-122"/>
              </a:rPr>
              <a:t>）</a:t>
            </a:r>
            <a:endParaRPr lang="en-US" altLang="zh-CN" sz="1200" dirty="0" smtClean="0">
              <a:solidFill>
                <a:schemeClr val="bg1"/>
              </a:solidFill>
              <a:latin typeface="微软雅黑" pitchFamily="34" charset="-122"/>
              <a:ea typeface="微软雅黑" pitchFamily="34" charset="-122"/>
            </a:endParaRPr>
          </a:p>
          <a:p>
            <a:r>
              <a:rPr lang="zh-CN" altLang="en-US" sz="1200" dirty="0" smtClean="0">
                <a:solidFill>
                  <a:schemeClr val="bg1"/>
                </a:solidFill>
                <a:latin typeface="微软雅黑" pitchFamily="34" charset="-122"/>
                <a:ea typeface="微软雅黑" pitchFamily="34" charset="-122"/>
              </a:rPr>
              <a:t>同时打开一键超频后会呈现红色呼吸光环（图</a:t>
            </a:r>
            <a:r>
              <a:rPr lang="en-US" altLang="zh-CN" sz="1200" dirty="0" smtClean="0">
                <a:solidFill>
                  <a:schemeClr val="bg1"/>
                </a:solidFill>
                <a:latin typeface="微软雅黑" pitchFamily="34" charset="-122"/>
                <a:ea typeface="微软雅黑" pitchFamily="34" charset="-122"/>
              </a:rPr>
              <a:t>1</a:t>
            </a:r>
            <a:r>
              <a:rPr lang="zh-CN" altLang="en-US" sz="1200" dirty="0" smtClean="0">
                <a:solidFill>
                  <a:schemeClr val="bg1"/>
                </a:solidFill>
                <a:latin typeface="微软雅黑" pitchFamily="34" charset="-122"/>
                <a:ea typeface="微软雅黑" pitchFamily="34" charset="-122"/>
              </a:rPr>
              <a:t>）</a:t>
            </a:r>
            <a:endParaRPr lang="en-US" altLang="zh-CN" sz="1200" dirty="0" smtClean="0">
              <a:solidFill>
                <a:schemeClr val="bg1"/>
              </a:solidFill>
              <a:latin typeface="微软雅黑" pitchFamily="34" charset="-122"/>
              <a:ea typeface="微软雅黑" pitchFamily="34" charset="-122"/>
            </a:endParaRPr>
          </a:p>
          <a:p>
            <a:r>
              <a:rPr lang="zh-CN" altLang="en-US" sz="1200" dirty="0" smtClean="0">
                <a:solidFill>
                  <a:schemeClr val="bg1"/>
                </a:solidFill>
                <a:latin typeface="微软雅黑" pitchFamily="34" charset="-122"/>
                <a:ea typeface="微软雅黑" pitchFamily="34" charset="-122"/>
              </a:rPr>
              <a:t>确保已刷入最新</a:t>
            </a:r>
            <a:r>
              <a:rPr lang="en-US" altLang="zh-CN" sz="1200" dirty="0" smtClean="0">
                <a:solidFill>
                  <a:schemeClr val="bg1"/>
                </a:solidFill>
                <a:latin typeface="微软雅黑" pitchFamily="34" charset="-122"/>
                <a:ea typeface="微软雅黑" pitchFamily="34" charset="-122"/>
              </a:rPr>
              <a:t>BIOS</a:t>
            </a:r>
            <a:endParaRPr lang="zh-CN" altLang="en-US" sz="1200" dirty="0" smtClean="0">
              <a:solidFill>
                <a:schemeClr val="bg1"/>
              </a:solidFill>
              <a:latin typeface="微软雅黑" pitchFamily="34" charset="-122"/>
              <a:ea typeface="微软雅黑" pitchFamily="34" charset="-122"/>
            </a:endParaRPr>
          </a:p>
        </p:txBody>
      </p:sp>
      <p:sp>
        <p:nvSpPr>
          <p:cNvPr id="4" name="TextBox 3"/>
          <p:cNvSpPr txBox="1"/>
          <p:nvPr/>
        </p:nvSpPr>
        <p:spPr>
          <a:xfrm>
            <a:off x="1829625" y="3651869"/>
            <a:ext cx="684076" cy="276999"/>
          </a:xfrm>
          <a:prstGeom prst="rect">
            <a:avLst/>
          </a:prstGeom>
          <a:noFill/>
        </p:spPr>
        <p:txBody>
          <a:bodyPr wrap="square" rtlCol="0">
            <a:spAutoFit/>
          </a:bodyPr>
          <a:lstStyle/>
          <a:p>
            <a:pPr algn="ctr"/>
            <a:r>
              <a:rPr lang="zh-CN" altLang="en-US" sz="1200" dirty="0" smtClean="0">
                <a:solidFill>
                  <a:schemeClr val="bg1"/>
                </a:solidFill>
                <a:latin typeface="微软雅黑" pitchFamily="34" charset="-122"/>
                <a:ea typeface="微软雅黑" pitchFamily="34" charset="-122"/>
              </a:rPr>
              <a:t>图</a:t>
            </a:r>
            <a:r>
              <a:rPr lang="en-US" altLang="zh-CN" sz="1200" dirty="0" smtClean="0">
                <a:solidFill>
                  <a:schemeClr val="bg1"/>
                </a:solidFill>
                <a:latin typeface="微软雅黑" pitchFamily="34" charset="-122"/>
                <a:ea typeface="微软雅黑" pitchFamily="34" charset="-122"/>
              </a:rPr>
              <a:t>1</a:t>
            </a:r>
            <a:endParaRPr lang="zh-CN" altLang="en-US" sz="1200" dirty="0" smtClean="0">
              <a:solidFill>
                <a:schemeClr val="bg1"/>
              </a:solidFill>
              <a:latin typeface="微软雅黑" pitchFamily="34" charset="-122"/>
              <a:ea typeface="微软雅黑" pitchFamily="34" charset="-122"/>
            </a:endParaRPr>
          </a:p>
        </p:txBody>
      </p:sp>
      <p:sp>
        <p:nvSpPr>
          <p:cNvPr id="10" name="TextBox 9"/>
          <p:cNvSpPr txBox="1"/>
          <p:nvPr/>
        </p:nvSpPr>
        <p:spPr>
          <a:xfrm>
            <a:off x="6366128" y="3651868"/>
            <a:ext cx="684076" cy="276999"/>
          </a:xfrm>
          <a:prstGeom prst="rect">
            <a:avLst/>
          </a:prstGeom>
          <a:noFill/>
        </p:spPr>
        <p:txBody>
          <a:bodyPr wrap="square" rtlCol="0">
            <a:spAutoFit/>
          </a:bodyPr>
          <a:lstStyle/>
          <a:p>
            <a:pPr algn="ctr"/>
            <a:r>
              <a:rPr lang="zh-CN" altLang="en-US" sz="1200" dirty="0" smtClean="0">
                <a:solidFill>
                  <a:schemeClr val="bg1"/>
                </a:solidFill>
                <a:latin typeface="微软雅黑" pitchFamily="34" charset="-122"/>
                <a:ea typeface="微软雅黑" pitchFamily="34" charset="-122"/>
              </a:rPr>
              <a:t>图</a:t>
            </a:r>
            <a:r>
              <a:rPr lang="en-US" altLang="zh-CN" sz="1200" dirty="0">
                <a:solidFill>
                  <a:schemeClr val="bg1"/>
                </a:solidFill>
                <a:latin typeface="微软雅黑" pitchFamily="34" charset="-122"/>
                <a:ea typeface="微软雅黑" pitchFamily="34" charset="-122"/>
              </a:rPr>
              <a:t>2</a:t>
            </a:r>
            <a:endParaRPr lang="zh-CN" altLang="en-US" sz="1200" dirty="0" smtClean="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965556315"/>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1200" dirty="0" smtClean="0">
            <a:solidFill>
              <a:schemeClr val="bg1"/>
            </a:solidFill>
            <a:latin typeface="微软雅黑" pitchFamily="34" charset="-122"/>
            <a:ea typeface="微软雅黑" pitchFamily="34" charset="-122"/>
          </a:defRPr>
        </a:defPPr>
      </a:lstStyle>
    </a:txDef>
  </a:objectDefaults>
  <a:extraClrSchemeLst/>
</a:theme>
</file>

<file path=docProps/app.xml><?xml version="1.0" encoding="utf-8"?>
<Properties xmlns="http://schemas.openxmlformats.org/officeDocument/2006/extended-properties" xmlns:vt="http://schemas.openxmlformats.org/officeDocument/2006/docPropsVTypes">
  <TotalTime>116</TotalTime>
  <Words>534</Words>
  <Application>Microsoft Office PowerPoint</Application>
  <PresentationFormat>全屏显示(16:9)</PresentationFormat>
  <Paragraphs>47</Paragraphs>
  <Slides>9</Slides>
  <Notes>0</Notes>
  <HiddenSlides>0</HiddenSlides>
  <MMClips>0</MMClips>
  <ScaleCrop>false</ScaleCrop>
  <HeadingPairs>
    <vt:vector size="4" baseType="variant">
      <vt:variant>
        <vt:lpstr>主题</vt:lpstr>
      </vt:variant>
      <vt:variant>
        <vt:i4>1</vt:i4>
      </vt:variant>
      <vt:variant>
        <vt:lpstr>幻灯片标题</vt:lpstr>
      </vt:variant>
      <vt:variant>
        <vt:i4>9</vt:i4>
      </vt:variant>
    </vt:vector>
  </HeadingPairs>
  <TitlesOfParts>
    <vt:vector size="10"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stam</dc:creator>
  <cp:lastModifiedBy>stam</cp:lastModifiedBy>
  <cp:revision>10</cp:revision>
  <dcterms:created xsi:type="dcterms:W3CDTF">2017-05-26T07:57:02Z</dcterms:created>
  <dcterms:modified xsi:type="dcterms:W3CDTF">2017-05-27T04:15:14Z</dcterms:modified>
</cp:coreProperties>
</file>